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7" r:id="rId4"/>
    <p:sldId id="265" r:id="rId5"/>
    <p:sldId id="264" r:id="rId6"/>
    <p:sldId id="259" r:id="rId7"/>
    <p:sldId id="260" r:id="rId8"/>
    <p:sldId id="256" r:id="rId9"/>
    <p:sldId id="261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4"/>
  </p:normalViewPr>
  <p:slideViewPr>
    <p:cSldViewPr snapToGrid="0">
      <p:cViewPr varScale="1">
        <p:scale>
          <a:sx n="108" d="100"/>
          <a:sy n="108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978C3-027B-1A99-E37E-DD8084442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5F7D35-EA40-ECA4-1CCE-10251DFDD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A4C60B-8D88-9F38-A8A1-2CBF2AB8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55AC98-32D8-23BA-84E0-2474D4DB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309831-7230-508E-055B-EDD6309A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3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C8B4A7-9626-7A0D-27A9-F8AB6333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8A6286E-B9AE-9F4C-F77B-B92AE1C70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A8B664-D972-C130-1CD9-726A1286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5F3EFE-2B1A-9FE0-43AE-F6460B17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36C241-80E7-3BE2-E39C-1445C655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7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A55C211-4C9E-8DA0-0000-DBC9DFF22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829817-DA6D-7655-A745-EE62B1543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AA95D2-8334-33A3-8607-4C3F18BC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89643C-A78A-4BDA-1C3B-7A106A72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B12AF6-81A3-0DCB-2195-BA08A35D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03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FFCA7-21DC-03D5-78A4-7517C239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BF3528-CB97-1940-7CB0-6D4C62C8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0A43D0-F3B4-23D4-AD19-A113FB12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C93111-939F-1BFF-39DF-0D8C59A9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26D7D1-8132-5C19-8836-5D547025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25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343C54-ED73-DC5A-856D-26894E12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E1176E-A379-2609-CE6C-66EAC53F1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E43A2A-29C6-42A4-1DAB-2FDDA90A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F31EA9-AFD8-6479-B3D4-E79EE0EB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CFBBB8-D8FB-A7DC-361A-EC632DE3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8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9EEC0-7BC1-DC4B-A046-276929DE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37406D-A724-82A3-6796-A44F391C1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9DD785-3DBC-6FCE-2EED-12B89F211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167D0A-B11E-644A-3B6E-5BDEDD5E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D74F89-A6C4-912B-A9B4-554C54D0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671C80-5F25-B43D-F88E-E762C0F1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82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66874C-736D-A435-BF10-68C4160C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A27F2B-C139-FFC5-7C9B-6C9C2AE5B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C7E412-B637-3835-0013-21B593539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9C164C5-03E4-75BD-681D-149B18402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BAF4DC-51DE-B1A3-BC98-80E083C9B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3A1ECB0-405A-E0B6-5A37-9B1FFAE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A7AE138-D2BB-4CB1-2542-C69C1E28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96A1642-B4BF-53D0-7E23-022EF2B0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1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0EBFA5-6A68-3850-31E0-1AC577F4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9028AED-06A0-9817-E2B3-A0CEFAC6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1B7417-1A40-C6BB-6B66-1D6112C6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42B9AB5-04DD-F46B-8A02-FFB6FDCF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66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1873E3F-DDEE-C4FF-2849-ED8BDB59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8F6DC8D-BE42-FB36-B172-DD209540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709D00-A1E7-B2CC-C31F-25DDB392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20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84A5B5-2AE5-E645-F7D6-89AA50BC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5FE221-3EF4-9A97-5A7F-8D21F9F9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04E5CE-269B-8DCB-51FC-EC915132F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9BA133-B459-89D7-BE27-9C115560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2A8C1B-B4D0-071C-AB9D-FD8906A7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BFCED1-D698-DAA5-6D35-687BD554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18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6877B7-DC44-B4D1-C3A5-00300637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2E97C4A-C89A-219A-4500-AC8065F4E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29FD458-BB29-5E24-9F51-6907AFFE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DA1699-6479-CC56-FA62-F0A617F7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DA624-8B30-4CAF-2263-1D284965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F0B329-C508-3035-181A-983C22E9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62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503FA4-CD75-5B68-F074-09578DCE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0BC378-649F-CC4B-995E-71C30DB5D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528E93-F3EA-3A68-4311-D48DCC4BE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D32BBB-1F4B-4559-883C-D7220D8DAAEF}" type="datetimeFigureOut">
              <a:rPr lang="pl-PL" smtClean="0"/>
              <a:t>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59873D-1FDD-EF64-414E-367F4E05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53DA7B-AC44-717A-2179-6CEA1AD9E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5EA072-FA03-4EF5-98AD-2B75C641C4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92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projekt graficzny, Grafika, pojazd&#10;&#10;Opis wygenerowany automatycznie">
            <a:extLst>
              <a:ext uri="{FF2B5EF4-FFF2-40B4-BE49-F238E27FC236}">
                <a16:creationId xmlns:a16="http://schemas.microsoft.com/office/drawing/2014/main" id="{8C125CF9-8CA1-4D0B-BCE0-559486C4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4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5F5D80E-F693-ECE3-D265-F48583218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8"/>
            <a:ext cx="12192000" cy="683308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6FDB9B8-3150-162D-3F21-A6E5F91BB0F5}"/>
              </a:ext>
            </a:extLst>
          </p:cNvPr>
          <p:cNvSpPr txBox="1"/>
          <p:nvPr/>
        </p:nvSpPr>
        <p:spPr>
          <a:xfrm>
            <a:off x="397032" y="1546634"/>
            <a:ext cx="401304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Moduł UR pozwala na prowadzenie zapisów z interwencji, raportowanie oraz planowanie działań Utrzymania Ruchu</a:t>
            </a:r>
          </a:p>
        </p:txBody>
      </p:sp>
    </p:spTree>
    <p:extLst>
      <p:ext uri="{BB962C8B-B14F-4D97-AF65-F5344CB8AC3E}">
        <p14:creationId xmlns:p14="http://schemas.microsoft.com/office/powerpoint/2010/main" val="375448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BBB1AB5-DDFB-0AAE-A515-BE2B1463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07"/>
            <a:ext cx="12192000" cy="679658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AAFFE6-78FD-F129-1CAD-B631FB7E6332}"/>
              </a:ext>
            </a:extLst>
          </p:cNvPr>
          <p:cNvSpPr txBox="1"/>
          <p:nvPr/>
        </p:nvSpPr>
        <p:spPr>
          <a:xfrm>
            <a:off x="1635282" y="1927634"/>
            <a:ext cx="437499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Moduł QUALITY pozwala na prowadzenie zapisów reklamacyjnych i zgłoszeń zew/ wew. Proces problem-</a:t>
            </a:r>
            <a:r>
              <a:rPr lang="pl-PL" sz="1600" dirty="0" err="1"/>
              <a:t>solving</a:t>
            </a:r>
            <a:r>
              <a:rPr lang="pl-PL" sz="1600" dirty="0"/>
              <a:t> może być „uszyty” pod potrzeby Klienta (konfiguracja pól i logiki  w formularzu)</a:t>
            </a:r>
          </a:p>
        </p:txBody>
      </p:sp>
    </p:spTree>
    <p:extLst>
      <p:ext uri="{BB962C8B-B14F-4D97-AF65-F5344CB8AC3E}">
        <p14:creationId xmlns:p14="http://schemas.microsoft.com/office/powerpoint/2010/main" val="305610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4ED2C52-57A7-F4A3-8885-EE9B41A4B63C}"/>
              </a:ext>
            </a:extLst>
          </p:cNvPr>
          <p:cNvSpPr txBox="1"/>
          <p:nvPr/>
        </p:nvSpPr>
        <p:spPr>
          <a:xfrm>
            <a:off x="2632552" y="2525917"/>
            <a:ext cx="69268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I wiele więcej, co z chęcią zaprezentujemy…</a:t>
            </a:r>
          </a:p>
          <a:p>
            <a:endParaRPr lang="pl-PL" sz="2800" dirty="0"/>
          </a:p>
          <a:p>
            <a:r>
              <a:rPr lang="pl-PL" sz="2800" dirty="0"/>
              <a:t>		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386717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F8B68A-37A7-4F1A-B114-15B405600999}"/>
              </a:ext>
            </a:extLst>
          </p:cNvPr>
          <p:cNvSpPr txBox="1"/>
          <p:nvPr/>
        </p:nvSpPr>
        <p:spPr>
          <a:xfrm>
            <a:off x="1164879" y="144482"/>
            <a:ext cx="971738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PLANER</a:t>
            </a:r>
            <a:r>
              <a:rPr lang="pl-PL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- Szybkość, przejrzystość, efektywność w każdym kliknięciu.</a:t>
            </a:r>
            <a:endParaRPr lang="pl-PL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pl-PL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pl-PL" sz="18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PLANER</a:t>
            </a:r>
            <a:r>
              <a:rPr lang="pl-PL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to opracowana na bazie rzeczywistych potrzeb firmy produkcyjnej w sektorze Automotive nakładka na system ERP – SIE400, która przenosi dane w znajome i intuicyjne środowisko Excela, co sprawia, że jest łatwa w obsłudze dla każdego użytkownika. Dzięki kolorowemu interfejsowi (</a:t>
            </a:r>
            <a:r>
              <a:rPr lang="pl-PL" sz="18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visual</a:t>
            </a:r>
            <a:r>
              <a:rPr lang="pl-PL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aids) i zaawansowanym funkcjom PLANER wspomaga efektywne zarządzanie procesami.</a:t>
            </a:r>
          </a:p>
          <a:p>
            <a:pPr algn="ctr"/>
            <a:endParaRPr lang="pl-PL" dirty="0">
              <a:solidFill>
                <a:srgbClr val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l-PL" sz="1800" u="sng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Główne funkcje: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pełna agregacja wszystkich danych o produkcie na jednym ekranie,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zaawansowane metody wyszukiwania,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własny silnik MRP,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sekwencjonowanie produkcji,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priorytetyzacja</a:t>
            </a: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pilności wyrobów i materiałów.</a:t>
            </a:r>
            <a:endParaRPr lang="pl-PL" dirty="0">
              <a:solidFill>
                <a:srgbClr val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l-PL" u="sng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Dodatkowo oferuje rozbudowane moduły: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zarządzania archiwizacją dokumentacji technicznej,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utrzymania ruchu narzędzi produkcyjnych,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reklamacji i zgłoszeń wewnętrznych włącznie z procedurami problem-</a:t>
            </a:r>
            <a:r>
              <a:rPr lang="pl-PL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solving</a:t>
            </a: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rejestracji braków i kontroli ich kosztów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wewnętrzny komunikator, który grupuje wiadomości według kodów wyrobów.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konfiguracji praw dostępu dla każdego użytkownika, co zapewnia bezpieczeństwo i dopasowanie do potrzeb zespołów</a:t>
            </a:r>
            <a:r>
              <a:rPr lang="pl-PL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endParaRPr lang="pl-PL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inne.</a:t>
            </a:r>
            <a:endParaRPr lang="pl-PL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pl-PL" sz="1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457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115620A-B50D-5E60-DF16-C1F2B6DF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494"/>
            <a:ext cx="12192000" cy="392101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29C95A7-E199-78DB-2561-594DA5E50C97}"/>
              </a:ext>
            </a:extLst>
          </p:cNvPr>
          <p:cNvSpPr txBox="1"/>
          <p:nvPr/>
        </p:nvSpPr>
        <p:spPr>
          <a:xfrm>
            <a:off x="325925" y="5486400"/>
            <a:ext cx="1139241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Na planszy głównej oprócz informacji podstawowych, w notatach typu „pop-</a:t>
            </a:r>
            <a:r>
              <a:rPr lang="pl-PL" dirty="0" err="1"/>
              <a:t>up</a:t>
            </a:r>
            <a:r>
              <a:rPr lang="pl-PL" dirty="0"/>
              <a:t>” znajdują się dane o planowanych</a:t>
            </a:r>
          </a:p>
          <a:p>
            <a:r>
              <a:rPr lang="pl-PL" dirty="0"/>
              <a:t>dostawach, opisy operacji, zapisy z oczekujących, trwających lub zakończonych zleceń produkcyjnych, itp.  </a:t>
            </a:r>
          </a:p>
        </p:txBody>
      </p:sp>
    </p:spTree>
    <p:extLst>
      <p:ext uri="{BB962C8B-B14F-4D97-AF65-F5344CB8AC3E}">
        <p14:creationId xmlns:p14="http://schemas.microsoft.com/office/powerpoint/2010/main" val="260050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F6AE2E8-E4D4-F7BC-3001-8BD720F2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12" y="175857"/>
            <a:ext cx="4658375" cy="50965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ADA277E-8C74-D9D7-7B0E-7FDC350B194A}"/>
              </a:ext>
            </a:extLst>
          </p:cNvPr>
          <p:cNvSpPr txBox="1"/>
          <p:nvPr/>
        </p:nvSpPr>
        <p:spPr>
          <a:xfrm>
            <a:off x="1729211" y="5486400"/>
            <a:ext cx="852836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Unikalna funkcjonalność wyliczania daty wyczerpania materiału, niezależnie od poziomu skomplikowania Bill Of Materials. </a:t>
            </a:r>
          </a:p>
          <a:p>
            <a:pPr algn="ctr"/>
            <a:r>
              <a:rPr lang="pl-PL" dirty="0"/>
              <a:t>ZAPEWNIA INFORMACJĘ DO KIEDY JEST ZAPAS KAŻDEGO WYROBU/KOMPONENTU/MATERIAŁU W PRZECIĄGU max. kilku sekund </a:t>
            </a:r>
          </a:p>
        </p:txBody>
      </p:sp>
    </p:spTree>
    <p:extLst>
      <p:ext uri="{BB962C8B-B14F-4D97-AF65-F5344CB8AC3E}">
        <p14:creationId xmlns:p14="http://schemas.microsoft.com/office/powerpoint/2010/main" val="378528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BC32701-91B4-E555-9983-13F870AFF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94" y="71027"/>
            <a:ext cx="8326012" cy="58777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E814C69-9F85-7FFD-DE2A-AF3F695AB8E5}"/>
              </a:ext>
            </a:extLst>
          </p:cNvPr>
          <p:cNvSpPr txBox="1"/>
          <p:nvPr/>
        </p:nvSpPr>
        <p:spPr>
          <a:xfrm>
            <a:off x="991165" y="5948772"/>
            <a:ext cx="1020966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Podgląd programów Klientów pod 1 przyciskiem, możliwość generowania wersji w Excel oraz zbierania danych archiwalnych w celach szybkiej analizy.</a:t>
            </a:r>
          </a:p>
        </p:txBody>
      </p:sp>
    </p:spTree>
    <p:extLst>
      <p:ext uri="{BB962C8B-B14F-4D97-AF65-F5344CB8AC3E}">
        <p14:creationId xmlns:p14="http://schemas.microsoft.com/office/powerpoint/2010/main" val="399673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E9740B8-15C2-ED34-39F0-CCBD04A0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44"/>
            <a:ext cx="12192000" cy="652211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9CC3A0-FCD0-0B92-F562-FA01C6DABA3F}"/>
              </a:ext>
            </a:extLst>
          </p:cNvPr>
          <p:cNvSpPr txBox="1"/>
          <p:nvPr/>
        </p:nvSpPr>
        <p:spPr>
          <a:xfrm>
            <a:off x="283298" y="5618807"/>
            <a:ext cx="1020966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Formularz wyszukiwania pozwala na znajdowanie wyrobów po fragmencie kodu, Klientach, modelach,</a:t>
            </a:r>
          </a:p>
          <a:p>
            <a:r>
              <a:rPr lang="pl-PL" dirty="0"/>
              <a:t>pojemnikach, kodach aktywnych/historycznych, kodach produktów finalnych/półwyrobów itp..  </a:t>
            </a:r>
          </a:p>
        </p:txBody>
      </p:sp>
    </p:spTree>
    <p:extLst>
      <p:ext uri="{BB962C8B-B14F-4D97-AF65-F5344CB8AC3E}">
        <p14:creationId xmlns:p14="http://schemas.microsoft.com/office/powerpoint/2010/main" val="262500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19E8DA3-21D0-043A-CC3F-DE708D9E0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88"/>
            <a:ext cx="12192000" cy="67614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CE36868-D3B9-AC72-3FA8-0A553726BDCA}"/>
              </a:ext>
            </a:extLst>
          </p:cNvPr>
          <p:cNvSpPr txBox="1"/>
          <p:nvPr/>
        </p:nvSpPr>
        <p:spPr>
          <a:xfrm>
            <a:off x="244632" y="4185059"/>
            <a:ext cx="1020966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Panel PRACOWNICY pozwala na dodawanie i usuwanie pracowników przez dział Kadr, raportowanie nieobecności, modyfikacje danych o pracownikach. Dzięki możliwości rejestracji szkoleń i zleceń produkcyjnych istnieje opcja skonfigurowania tzw. raportów </a:t>
            </a:r>
            <a:r>
              <a:rPr lang="pl-PL" dirty="0" err="1"/>
              <a:t>poliwalencji</a:t>
            </a:r>
            <a:r>
              <a:rPr lang="pl-PL" dirty="0"/>
              <a:t> – JOB COVER MATRIX.</a:t>
            </a:r>
          </a:p>
        </p:txBody>
      </p:sp>
    </p:spTree>
    <p:extLst>
      <p:ext uri="{BB962C8B-B14F-4D97-AF65-F5344CB8AC3E}">
        <p14:creationId xmlns:p14="http://schemas.microsoft.com/office/powerpoint/2010/main" val="378110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2EA58EF-7061-FBAE-D610-0016695A3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26"/>
            <a:ext cx="12192000" cy="678494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01E2480-3085-C0F2-29B6-1F446066F77C}"/>
              </a:ext>
            </a:extLst>
          </p:cNvPr>
          <p:cNvSpPr/>
          <p:nvPr/>
        </p:nvSpPr>
        <p:spPr>
          <a:xfrm>
            <a:off x="371475" y="1276350"/>
            <a:ext cx="1152525" cy="282892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5C7C8E6-B893-5DDE-6029-18887E7ACD3A}"/>
              </a:ext>
            </a:extLst>
          </p:cNvPr>
          <p:cNvSpPr txBox="1"/>
          <p:nvPr/>
        </p:nvSpPr>
        <p:spPr>
          <a:xfrm>
            <a:off x="371475" y="5898143"/>
            <a:ext cx="803014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 Module Kolejkowania można planować i kolejkować zlecenia produkcyjne na bazie wyników z MRP </a:t>
            </a:r>
            <a:r>
              <a:rPr lang="pl-PL" dirty="0" err="1"/>
              <a:t>PLANERa</a:t>
            </a:r>
            <a:r>
              <a:rPr lang="pl-PL" dirty="0"/>
              <a:t>, które odbywa się bez znaczącego wpływu na pracę w systemie i trwa ok *3 minuty (*średni czas dla ok. 1000 kodów). </a:t>
            </a:r>
          </a:p>
        </p:txBody>
      </p:sp>
    </p:spTree>
    <p:extLst>
      <p:ext uri="{BB962C8B-B14F-4D97-AF65-F5344CB8AC3E}">
        <p14:creationId xmlns:p14="http://schemas.microsoft.com/office/powerpoint/2010/main" val="311591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1843063-F8AB-A022-5267-FF42E5DA5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6"/>
            <a:ext cx="12192000" cy="67346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23B9F9E-993C-C23E-667A-EF9E975C3F26}"/>
              </a:ext>
            </a:extLst>
          </p:cNvPr>
          <p:cNvSpPr txBox="1"/>
          <p:nvPr/>
        </p:nvSpPr>
        <p:spPr>
          <a:xfrm>
            <a:off x="225583" y="1994309"/>
            <a:ext cx="289861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Istnieje możliwość skonfigurowania </a:t>
            </a:r>
            <a:r>
              <a:rPr lang="pl-PL" sz="1600" dirty="0" err="1"/>
              <a:t>lay</a:t>
            </a:r>
            <a:r>
              <a:rPr lang="pl-PL" sz="1600" dirty="0"/>
              <a:t>-out ze statusem maszyn na żywo do wglądu z poziomu </a:t>
            </a:r>
            <a:r>
              <a:rPr lang="pl-PL" sz="1600" dirty="0" err="1"/>
              <a:t>PLANERa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03028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431</Words>
  <Application>Microsoft Macintosh PowerPoint</Application>
  <PresentationFormat>Panoramiczny</PresentationFormat>
  <Paragraphs>35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Tarnowski</dc:creator>
  <cp:lastModifiedBy>Robert Solint</cp:lastModifiedBy>
  <cp:revision>4</cp:revision>
  <dcterms:created xsi:type="dcterms:W3CDTF">2025-01-22T08:41:46Z</dcterms:created>
  <dcterms:modified xsi:type="dcterms:W3CDTF">2025-04-09T11:48:25Z</dcterms:modified>
</cp:coreProperties>
</file>